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5" r:id="rId4"/>
  </p:sldMasterIdLst>
  <p:notesMasterIdLst>
    <p:notesMasterId r:id="rId19"/>
  </p:notesMasterIdLst>
  <p:handoutMasterIdLst>
    <p:handoutMasterId r:id="rId20"/>
  </p:handoutMasterIdLst>
  <p:sldIdLst>
    <p:sldId id="269" r:id="rId5"/>
    <p:sldId id="304" r:id="rId6"/>
    <p:sldId id="270" r:id="rId7"/>
    <p:sldId id="271" r:id="rId8"/>
    <p:sldId id="274" r:id="rId9"/>
    <p:sldId id="275" r:id="rId10"/>
    <p:sldId id="305" r:id="rId11"/>
    <p:sldId id="306" r:id="rId12"/>
    <p:sldId id="278" r:id="rId13"/>
    <p:sldId id="307" r:id="rId14"/>
    <p:sldId id="308" r:id="rId15"/>
    <p:sldId id="309" r:id="rId16"/>
    <p:sldId id="310" r:id="rId17"/>
    <p:sldId id="288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CA134E9-BE4E-43DA-A128-68343A3555B6}">
          <p14:sldIdLst/>
        </p14:section>
        <p14:section name="Sección sin título" id="{60150B7A-8F9B-4BFB-87D5-18CED0526AD6}">
          <p14:sldIdLst>
            <p14:sldId id="269"/>
            <p14:sldId id="304"/>
            <p14:sldId id="270"/>
            <p14:sldId id="271"/>
            <p14:sldId id="274"/>
            <p14:sldId id="275"/>
            <p14:sldId id="305"/>
            <p14:sldId id="306"/>
            <p14:sldId id="278"/>
            <p14:sldId id="307"/>
            <p14:sldId id="308"/>
            <p14:sldId id="309"/>
            <p14:sldId id="31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9" autoAdjust="0"/>
    <p:restoredTop sz="94660"/>
  </p:normalViewPr>
  <p:slideViewPr>
    <p:cSldViewPr>
      <p:cViewPr varScale="1">
        <p:scale>
          <a:sx n="73" d="100"/>
          <a:sy n="73" d="100"/>
        </p:scale>
        <p:origin x="642" y="7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21/09/2022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21/09/2022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7634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98766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71053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4836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576487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851537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55642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4880ED-3A1F-41D7-8E0F-3E84A3671A68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08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EEDA9D-402E-447F-8608-B13BDCE806A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501339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89DCFD-D8F9-414E-9E96-7D491AABB19D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79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BDC470-416A-4546-A563-4B4E55AB4D83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75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FC4896-5E98-4568-A150-68B4B98096D1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07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A66EFE2-9FD9-4DB0-985D-5B493B715C4B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50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B72A82-7894-4BC5-A8EB-CEEDC3F58109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04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50078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21/09/2022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653" r:id="rId18"/>
    <p:sldLayoutId id="214748366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91344" y="1052736"/>
            <a:ext cx="11881320" cy="363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TEXTO  DE COMPRENSIÓN LECTORA</a:t>
            </a:r>
          </a:p>
          <a:p>
            <a:pPr algn="ctr"/>
            <a:r>
              <a:rPr lang="es-E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Localizar información explícita</a:t>
            </a:r>
          </a:p>
          <a:p>
            <a:pPr algn="ctr"/>
            <a:r>
              <a:rPr lang="es-ES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(práctica guiada)</a:t>
            </a:r>
            <a:endParaRPr lang="es-ES" sz="60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60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3° y 4° Básicos.</a:t>
            </a:r>
          </a:p>
          <a:p>
            <a:pPr algn="r"/>
            <a:r>
              <a:rPr lang="es-ES" sz="1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Texto extraído de editorial SM</a:t>
            </a:r>
            <a:endParaRPr lang="es-ES" sz="14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65472" y="260648"/>
            <a:ext cx="10570603" cy="927883"/>
          </a:xfr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" sz="2700" cap="none" dirty="0"/>
              <a:t>Lee las oraciones y marca con </a:t>
            </a:r>
            <a:r>
              <a:rPr lang="es-ES" sz="2700" cap="none" dirty="0" smtClean="0"/>
              <a:t>un     ( </a:t>
            </a:r>
            <a:r>
              <a:rPr lang="es-ES" sz="2700" cap="none" dirty="0"/>
              <a:t>las que utilizan correctamente las</a:t>
            </a:r>
            <a:br>
              <a:rPr lang="es-ES" sz="2700" cap="none" dirty="0"/>
            </a:br>
            <a:r>
              <a:rPr lang="es-ES" sz="2700" cap="none" dirty="0"/>
              <a:t>palabras destacadas.</a:t>
            </a:r>
          </a:p>
        </p:txBody>
      </p:sp>
      <p:sp>
        <p:nvSpPr>
          <p:cNvPr id="14" name="Rectángulo redondeado 5"/>
          <p:cNvSpPr/>
          <p:nvPr/>
        </p:nvSpPr>
        <p:spPr>
          <a:xfrm>
            <a:off x="865472" y="1412776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sz="2400" b="1" dirty="0" smtClean="0">
                <a:solidFill>
                  <a:srgbClr val="FF0000"/>
                </a:solidFill>
              </a:rPr>
              <a:t>ráfaga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dejo la flor sin pétalos.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 descr="Las consonantes | APRENDAMOS EL ABECEDAR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72" y="311810"/>
            <a:ext cx="320401" cy="41979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Rectángulo redondeado 5"/>
          <p:cNvSpPr/>
          <p:nvPr/>
        </p:nvSpPr>
        <p:spPr>
          <a:xfrm>
            <a:off x="857223" y="2307524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 gustaría cenar una </a:t>
            </a:r>
            <a:r>
              <a:rPr lang="es-ES" sz="2400" b="1" dirty="0" smtClean="0">
                <a:solidFill>
                  <a:srgbClr val="FF0000"/>
                </a:solidFill>
              </a:rPr>
              <a:t>ráfaga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229144" y="1767684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5229144" y="2683078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ángulo redondeado 5"/>
          <p:cNvSpPr/>
          <p:nvPr/>
        </p:nvSpPr>
        <p:spPr>
          <a:xfrm>
            <a:off x="6310973" y="1412776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Pepe es </a:t>
            </a:r>
            <a:r>
              <a:rPr lang="es-ES" sz="2400" b="1" dirty="0" smtClean="0">
                <a:solidFill>
                  <a:srgbClr val="FF0000"/>
                </a:solidFill>
              </a:rPr>
              <a:t>débil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tiene mucha fuerza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ángulo redondeado 5"/>
          <p:cNvSpPr/>
          <p:nvPr/>
        </p:nvSpPr>
        <p:spPr>
          <a:xfrm>
            <a:off x="6310973" y="2316303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paloma es muy </a:t>
            </a:r>
            <a:r>
              <a:rPr lang="es-ES" sz="2400" b="1" dirty="0" smtClean="0">
                <a:solidFill>
                  <a:srgbClr val="FF0000"/>
                </a:solidFill>
              </a:rPr>
              <a:t>débil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no puede levantar su vuelo.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10756175" y="1734828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e 30"/>
          <p:cNvSpPr/>
          <p:nvPr/>
        </p:nvSpPr>
        <p:spPr>
          <a:xfrm>
            <a:off x="10756175" y="2683077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redondeado 5"/>
          <p:cNvSpPr/>
          <p:nvPr/>
        </p:nvSpPr>
        <p:spPr>
          <a:xfrm>
            <a:off x="5306972" y="3598472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Martina muestra su libro en forma muy </a:t>
            </a:r>
            <a:r>
              <a:rPr lang="es-ES" sz="2400" b="1" dirty="0" smtClean="0">
                <a:solidFill>
                  <a:srgbClr val="FF0000"/>
                </a:solidFill>
              </a:rPr>
              <a:t>presumida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ectángulo redondeado 5"/>
          <p:cNvSpPr/>
          <p:nvPr/>
        </p:nvSpPr>
        <p:spPr>
          <a:xfrm>
            <a:off x="5306972" y="4544400"/>
            <a:ext cx="4752528" cy="1097238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Pablo sueña con viajar a la ciudad </a:t>
            </a:r>
            <a:r>
              <a:rPr lang="es-ES" sz="2400" b="1" dirty="0" smtClean="0">
                <a:solidFill>
                  <a:srgbClr val="FF0000"/>
                </a:solidFill>
              </a:rPr>
              <a:t>presumida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9728661" y="3934281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ipse 34"/>
          <p:cNvSpPr/>
          <p:nvPr/>
        </p:nvSpPr>
        <p:spPr>
          <a:xfrm>
            <a:off x="9728661" y="4860333"/>
            <a:ext cx="614652" cy="54861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redondeado 35"/>
          <p:cNvSpPr/>
          <p:nvPr/>
        </p:nvSpPr>
        <p:spPr>
          <a:xfrm>
            <a:off x="218092" y="4764922"/>
            <a:ext cx="4789475" cy="1906135"/>
          </a:xfrm>
          <a:prstGeom prst="round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Conocer el significado de las palabras te ayuda a comprender mejor los textos que lees y te sirve para mejorara tu vocabulario.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197340" y="81079"/>
            <a:ext cx="7639691" cy="1854169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200" b="1" dirty="0">
                <a:solidFill>
                  <a:prstClr val="black"/>
                </a:solidFill>
                <a:ea typeface="+mj-ea"/>
                <a:cs typeface="+mj-cs"/>
              </a:rPr>
              <a:t>Cuando tengas que </a:t>
            </a:r>
            <a:r>
              <a:rPr lang="es-ES" sz="2200" b="1" dirty="0">
                <a:solidFill>
                  <a:srgbClr val="FF0000"/>
                </a:solidFill>
                <a:ea typeface="+mj-ea"/>
                <a:cs typeface="+mj-cs"/>
              </a:rPr>
              <a:t>localizar información explícita </a:t>
            </a:r>
            <a:r>
              <a:rPr lang="es-ES" sz="2200" b="1" dirty="0" smtClean="0">
                <a:solidFill>
                  <a:srgbClr val="FF0000"/>
                </a:solidFill>
                <a:ea typeface="+mj-ea"/>
                <a:cs typeface="+mj-cs"/>
              </a:rPr>
              <a:t>   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para 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realizar alguna </a:t>
            </a:r>
            <a:r>
              <a:rPr lang="es-ES" sz="2200" b="1" dirty="0">
                <a:solidFill>
                  <a:srgbClr val="FF0000"/>
                </a:solidFill>
                <a:ea typeface="+mj-ea"/>
                <a:cs typeface="+mj-cs"/>
              </a:rPr>
              <a:t>tarea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 determinada, fíjate en la información que te piden y subráyala en el texto. 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      Esto 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te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ayudará           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a encontrar la respuesta con mayor facilidad, ya que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   siempre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se </a:t>
            </a:r>
            <a:r>
              <a:rPr lang="es-ES" sz="2200" b="1" dirty="0">
                <a:solidFill>
                  <a:srgbClr val="FF0000"/>
                </a:solidFill>
                <a:ea typeface="+mj-ea"/>
                <a:cs typeface="+mj-cs"/>
              </a:rPr>
              <a:t>encuentra de manera </a:t>
            </a:r>
            <a:r>
              <a:rPr lang="es-ES" sz="2200" b="1" dirty="0" smtClean="0">
                <a:solidFill>
                  <a:srgbClr val="FF0000"/>
                </a:solidFill>
                <a:ea typeface="+mj-ea"/>
                <a:cs typeface="+mj-cs"/>
              </a:rPr>
              <a:t>clara </a:t>
            </a:r>
            <a:r>
              <a:rPr lang="es-ES" sz="2200" b="1" dirty="0">
                <a:solidFill>
                  <a:srgbClr val="FF0000"/>
                </a:solidFill>
                <a:ea typeface="+mj-ea"/>
                <a:cs typeface="+mj-cs"/>
              </a:rPr>
              <a:t>y </a:t>
            </a:r>
            <a:r>
              <a:rPr lang="es-ES" sz="2200" b="1" dirty="0" smtClean="0">
                <a:solidFill>
                  <a:srgbClr val="FF0000"/>
                </a:solidFill>
                <a:ea typeface="+mj-ea"/>
                <a:cs typeface="+mj-cs"/>
              </a:rPr>
              <a:t>directa 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en </a:t>
            </a:r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el</a:t>
            </a:r>
          </a:p>
          <a:p>
            <a:r>
              <a:rPr lang="es-ES" sz="2200" b="1" dirty="0" smtClean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 </a:t>
            </a:r>
            <a:r>
              <a:rPr lang="es-ES" sz="2200" b="1" dirty="0">
                <a:solidFill>
                  <a:srgbClr val="FF0000"/>
                </a:solidFill>
                <a:ea typeface="+mj-ea"/>
                <a:cs typeface="+mj-cs"/>
              </a:rPr>
              <a:t>texto</a:t>
            </a:r>
            <a:r>
              <a:rPr lang="es-ES" sz="2200" b="1" dirty="0">
                <a:solidFill>
                  <a:prstClr val="black">
                    <a:lumMod val="95000"/>
                    <a:lumOff val="5000"/>
                  </a:prstClr>
                </a:solidFill>
                <a:ea typeface="+mj-ea"/>
                <a:cs typeface="+mj-cs"/>
              </a:rPr>
              <a:t>. 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7243916" y="63262"/>
            <a:ext cx="4032448" cy="887847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700" b="1" cap="none" dirty="0">
                <a:latin typeface="+mn-lt"/>
              </a:rPr>
              <a:t>V</a:t>
            </a:r>
            <a:r>
              <a:rPr lang="es-ES" sz="2700" b="1" cap="none" dirty="0" smtClean="0">
                <a:latin typeface="+mn-lt"/>
              </a:rPr>
              <a:t>uelve a leer la fábula y realiza la actividad propuesta. </a:t>
            </a:r>
            <a:endParaRPr lang="es-ES" sz="2700" b="1" cap="none" dirty="0">
              <a:latin typeface="+mn-lt"/>
            </a:endParaRP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6838638" y="1025392"/>
            <a:ext cx="5234027" cy="1223938"/>
          </a:xfr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l"/>
            <a:r>
              <a:rPr lang="es-ES" sz="2400" b="1" cap="none" dirty="0" smtClean="0"/>
              <a:t>Completa las fichas personales de los personajes escribiendo la información que corresponde a partir de lo que leíste.</a:t>
            </a:r>
            <a:endParaRPr lang="es-ES" sz="2400" b="1" cap="none" dirty="0"/>
          </a:p>
        </p:txBody>
      </p:sp>
      <p:sp>
        <p:nvSpPr>
          <p:cNvPr id="4" name="Rectángulo redondeado 3"/>
          <p:cNvSpPr/>
          <p:nvPr/>
        </p:nvSpPr>
        <p:spPr>
          <a:xfrm>
            <a:off x="197340" y="2400854"/>
            <a:ext cx="5328592" cy="33819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redondeado 4"/>
          <p:cNvSpPr/>
          <p:nvPr/>
        </p:nvSpPr>
        <p:spPr>
          <a:xfrm>
            <a:off x="356397" y="2184521"/>
            <a:ext cx="2858022" cy="50938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Nombre: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030766" y="2813550"/>
            <a:ext cx="4367306" cy="11256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Características: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1595960" y="4091821"/>
            <a:ext cx="3699776" cy="75608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Trabaja en su: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1595960" y="4935455"/>
            <a:ext cx="3699776" cy="73043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¿Cómo lo hace?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6595844" y="2420019"/>
            <a:ext cx="5328592" cy="33627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37219" r="68293" b="45752"/>
          <a:stretch/>
        </p:blipFill>
        <p:spPr bwMode="auto">
          <a:xfrm>
            <a:off x="310158" y="4136331"/>
            <a:ext cx="1185545" cy="1235075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ángulo redondeado 31"/>
          <p:cNvSpPr/>
          <p:nvPr/>
        </p:nvSpPr>
        <p:spPr>
          <a:xfrm>
            <a:off x="6501967" y="2469115"/>
            <a:ext cx="2858022" cy="50938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Nombre: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382477" y="3039227"/>
            <a:ext cx="4367306" cy="11256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Características: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8085436" y="4247824"/>
            <a:ext cx="3699776" cy="56587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Trabaja en su: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8108109" y="4899040"/>
            <a:ext cx="3699776" cy="73043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¿Cómo lo hace?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" name="Imagen 3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63768" r="68140" b="17511"/>
          <a:stretch/>
        </p:blipFill>
        <p:spPr bwMode="auto">
          <a:xfrm>
            <a:off x="6724529" y="4250704"/>
            <a:ext cx="1267029" cy="1296671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ángulo redondeado 39"/>
          <p:cNvSpPr/>
          <p:nvPr/>
        </p:nvSpPr>
        <p:spPr>
          <a:xfrm>
            <a:off x="50928" y="5851601"/>
            <a:ext cx="12046552" cy="941138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completar las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fichas 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personales tuviste que buscar i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nformación que 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encontraba directamente en el texto sin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necesidad de interpretar, es decir, de formarte una idea personal sobre el texto. Por lo tanto lo que hiciste fue </a:t>
            </a:r>
            <a:r>
              <a:rPr lang="es-ES" sz="2400" b="1" dirty="0" smtClean="0">
                <a:solidFill>
                  <a:srgbClr val="FF0000"/>
                </a:solidFill>
              </a:rPr>
              <a:t>localizar información explicita.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3352" y="332656"/>
            <a:ext cx="11593288" cy="6336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410218" y="548680"/>
            <a:ext cx="9026981" cy="738287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Encuentra 6 diferencias</a:t>
            </a:r>
            <a:endParaRPr lang="es-ES" dirty="0"/>
          </a:p>
        </p:txBody>
      </p:sp>
      <p:pic>
        <p:nvPicPr>
          <p:cNvPr id="23" name="Imagen 22" descr="Encontrar diferencias juego con insectos animales | Vector Premi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7168" r="28658" b="48665"/>
          <a:stretch/>
        </p:blipFill>
        <p:spPr bwMode="auto">
          <a:xfrm>
            <a:off x="551384" y="1895413"/>
            <a:ext cx="5256584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Encontrar diferencias juego con insectos animales | Vector Premi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52224" r="28659" b="3999"/>
          <a:stretch/>
        </p:blipFill>
        <p:spPr bwMode="auto">
          <a:xfrm>
            <a:off x="6384032" y="1895413"/>
            <a:ext cx="5256584" cy="460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92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3352" y="332656"/>
            <a:ext cx="11593288" cy="6336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410218" y="548680"/>
            <a:ext cx="9026981" cy="738287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las 6 diferencias</a:t>
            </a:r>
            <a:endParaRPr lang="es-ES" dirty="0"/>
          </a:p>
        </p:txBody>
      </p:sp>
      <p:pic>
        <p:nvPicPr>
          <p:cNvPr id="6" name="Imagen 5" descr="Encontrar diferencias juego con insectos animales | Vector Premi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5" t="69257" r="2076" b="15280"/>
          <a:stretch/>
        </p:blipFill>
        <p:spPr bwMode="auto">
          <a:xfrm rot="10800000">
            <a:off x="2611340" y="1476946"/>
            <a:ext cx="6624736" cy="5002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57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95400" y="1484784"/>
            <a:ext cx="10585176" cy="2070720"/>
          </a:xfrm>
        </p:spPr>
        <p:txBody>
          <a:bodyPr>
            <a:noAutofit/>
          </a:bodyPr>
          <a:lstStyle/>
          <a:p>
            <a:r>
              <a:rPr lang="es-ES" sz="5400" dirty="0" smtClean="0"/>
              <a:t>HAS HECHO UN GRAN TRABAJO, </a:t>
            </a:r>
          </a:p>
          <a:p>
            <a:r>
              <a:rPr lang="es-ES" sz="5400" dirty="0" smtClean="0"/>
              <a:t>¡¡¡¡FELICITACIONES!!!!</a:t>
            </a:r>
            <a:endParaRPr lang="es-ES" sz="5400" dirty="0"/>
          </a:p>
        </p:txBody>
      </p:sp>
      <p:pic>
        <p:nvPicPr>
          <p:cNvPr id="1026" name="Picture 2" descr="Confeti en formato GIF - 55 imágenes animad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764704"/>
            <a:ext cx="10585176" cy="65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600" y="185142"/>
            <a:ext cx="10661047" cy="1224136"/>
          </a:xfr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Observa la imagen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un minuto y lee el título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 fábula.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continuación, realiza las </a:t>
            </a: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actividades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propuestas.</a:t>
            </a: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19336" y="4293096"/>
            <a:ext cx="2495600" cy="2276872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b="1" dirty="0" smtClean="0"/>
              <a:t>CONSEJO:</a:t>
            </a:r>
          </a:p>
          <a:p>
            <a:r>
              <a:rPr lang="es-ES" sz="1400" b="1" dirty="0" smtClean="0"/>
              <a:t>Fijarte </a:t>
            </a:r>
            <a:r>
              <a:rPr lang="es-ES" sz="1400" b="1" dirty="0"/>
              <a:t>en </a:t>
            </a:r>
            <a:r>
              <a:rPr lang="es-ES" sz="1400" b="1" dirty="0" smtClean="0"/>
              <a:t>el </a:t>
            </a:r>
            <a:r>
              <a:rPr lang="es-ES" sz="1400" b="1" dirty="0"/>
              <a:t>título</a:t>
            </a:r>
            <a:r>
              <a:rPr lang="es-ES" sz="1400" b="1" dirty="0" smtClean="0"/>
              <a:t>, lo</a:t>
            </a:r>
            <a:endParaRPr lang="es-ES" sz="1400" b="1" dirty="0"/>
          </a:p>
          <a:p>
            <a:r>
              <a:rPr lang="es-ES" sz="1400" b="1" dirty="0"/>
              <a:t>que dice el </a:t>
            </a:r>
            <a:r>
              <a:rPr lang="es-ES" sz="1400" b="1" dirty="0" smtClean="0"/>
              <a:t>texto </a:t>
            </a:r>
            <a:r>
              <a:rPr lang="es-ES" sz="1400" b="1" dirty="0"/>
              <a:t>y </a:t>
            </a:r>
            <a:r>
              <a:rPr lang="es-ES" sz="1400" b="1" dirty="0" smtClean="0"/>
              <a:t>las imágenes </a:t>
            </a:r>
            <a:r>
              <a:rPr lang="es-ES" sz="1400" b="1" dirty="0"/>
              <a:t>te ayudará a</a:t>
            </a:r>
          </a:p>
          <a:p>
            <a:r>
              <a:rPr lang="es-ES" sz="1400" b="1" dirty="0"/>
              <a:t>responder preguntas</a:t>
            </a:r>
          </a:p>
          <a:p>
            <a:r>
              <a:rPr lang="es-ES" sz="1400" b="1" dirty="0" smtClean="0"/>
              <a:t>de información explícita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14" name="Marcador de contenido 13"/>
          <p:cNvPicPr>
            <a:picLocks noGrp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25063" r="30984" b="13834"/>
          <a:stretch/>
        </p:blipFill>
        <p:spPr bwMode="auto">
          <a:xfrm>
            <a:off x="2711624" y="1700808"/>
            <a:ext cx="6486544" cy="4554083"/>
          </a:xfrm>
          <a:prstGeom prst="rect">
            <a:avLst/>
          </a:prstGeom>
          <a:ln w="571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071664" y="1772816"/>
            <a:ext cx="4176464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El gusano y </a:t>
            </a:r>
          </a:p>
          <a:p>
            <a:pPr algn="ctr"/>
            <a:r>
              <a:rPr lang="es-E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la araña</a:t>
            </a:r>
            <a:endParaRPr lang="es-ES" sz="54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2423592" y="1331604"/>
            <a:ext cx="8424936" cy="5445347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116632"/>
            <a:ext cx="9829800" cy="1035373"/>
          </a:xfr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r>
              <a:rPr lang="es-ES" sz="2700" dirty="0"/>
              <a:t>Completa </a:t>
            </a:r>
            <a:r>
              <a:rPr lang="es-ES" sz="2700" dirty="0" smtClean="0"/>
              <a:t>el </a:t>
            </a:r>
            <a:r>
              <a:rPr lang="es-ES" sz="2700" dirty="0"/>
              <a:t>organizador escribiendo </a:t>
            </a:r>
            <a:r>
              <a:rPr lang="es-ES" sz="2700" dirty="0" smtClean="0"/>
              <a:t>lo </a:t>
            </a:r>
            <a:r>
              <a:rPr lang="es-ES" sz="2700" dirty="0"/>
              <a:t>que observaste.</a:t>
            </a:r>
          </a:p>
        </p:txBody>
      </p:sp>
      <p:sp>
        <p:nvSpPr>
          <p:cNvPr id="4" name="Elipse 3"/>
          <p:cNvSpPr/>
          <p:nvPr/>
        </p:nvSpPr>
        <p:spPr>
          <a:xfrm>
            <a:off x="4763852" y="1383751"/>
            <a:ext cx="3600400" cy="8571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gusano y la araña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639616" y="2996952"/>
            <a:ext cx="338437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7176120" y="3003452"/>
            <a:ext cx="338437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2567608" y="4797152"/>
            <a:ext cx="3600400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1"/>
          <p:cNvSpPr/>
          <p:nvPr/>
        </p:nvSpPr>
        <p:spPr>
          <a:xfrm>
            <a:off x="7032104" y="4797152"/>
            <a:ext cx="3528392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echa doblada hacia arriba 12"/>
          <p:cNvSpPr/>
          <p:nvPr/>
        </p:nvSpPr>
        <p:spPr>
          <a:xfrm rot="10800000">
            <a:off x="4079776" y="2348880"/>
            <a:ext cx="1008112" cy="648072"/>
          </a:xfrm>
          <a:prstGeom prst="bentUpArrow">
            <a:avLst>
              <a:gd name="adj1" fmla="val 7692"/>
              <a:gd name="adj2" fmla="val 25000"/>
              <a:gd name="adj3" fmla="val 17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echa doblada hacia arriba 13"/>
          <p:cNvSpPr/>
          <p:nvPr/>
        </p:nvSpPr>
        <p:spPr>
          <a:xfrm rot="10800000" flipH="1">
            <a:off x="7968208" y="2342380"/>
            <a:ext cx="1008112" cy="630556"/>
          </a:xfrm>
          <a:prstGeom prst="bentUpArrow">
            <a:avLst>
              <a:gd name="adj1" fmla="val 7692"/>
              <a:gd name="adj2" fmla="val 25000"/>
              <a:gd name="adj3" fmla="val 17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/>
          <p:cNvSpPr txBox="1"/>
          <p:nvPr/>
        </p:nvSpPr>
        <p:spPr>
          <a:xfrm>
            <a:off x="5127687" y="2210905"/>
            <a:ext cx="2840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Personajes que aparecen</a:t>
            </a:r>
            <a:endParaRPr lang="en-US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456788" y="4054278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¿Qué hace?</a:t>
            </a:r>
            <a:endParaRPr lang="en-US" sz="2000" b="1" dirty="0"/>
          </a:p>
        </p:txBody>
      </p:sp>
      <p:sp>
        <p:nvSpPr>
          <p:cNvPr id="17" name="Flecha abajo 16"/>
          <p:cNvSpPr/>
          <p:nvPr/>
        </p:nvSpPr>
        <p:spPr>
          <a:xfrm>
            <a:off x="3881561" y="4454388"/>
            <a:ext cx="596685" cy="325460"/>
          </a:xfrm>
          <a:prstGeom prst="downArrow">
            <a:avLst>
              <a:gd name="adj1" fmla="val 15167"/>
              <a:gd name="adj2" fmla="val 29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echa abajo 17"/>
          <p:cNvSpPr/>
          <p:nvPr/>
        </p:nvSpPr>
        <p:spPr>
          <a:xfrm>
            <a:off x="8625991" y="4454388"/>
            <a:ext cx="508097" cy="370365"/>
          </a:xfrm>
          <a:prstGeom prst="downArrow">
            <a:avLst>
              <a:gd name="adj1" fmla="val 15167"/>
              <a:gd name="adj2" fmla="val 29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adroTexto 18"/>
          <p:cNvSpPr txBox="1"/>
          <p:nvPr/>
        </p:nvSpPr>
        <p:spPr>
          <a:xfrm>
            <a:off x="8156924" y="4099294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¿Qué hace?</a:t>
            </a:r>
            <a:endParaRPr lang="en-US" sz="2000" b="1" dirty="0"/>
          </a:p>
        </p:txBody>
      </p:sp>
      <p:sp>
        <p:nvSpPr>
          <p:cNvPr id="20" name="Rectángulo 19"/>
          <p:cNvSpPr/>
          <p:nvPr/>
        </p:nvSpPr>
        <p:spPr>
          <a:xfrm>
            <a:off x="4130761" y="3878352"/>
            <a:ext cx="93031" cy="22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ángulo 20"/>
          <p:cNvSpPr/>
          <p:nvPr/>
        </p:nvSpPr>
        <p:spPr>
          <a:xfrm>
            <a:off x="8796300" y="3878352"/>
            <a:ext cx="93031" cy="220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330102"/>
            <a:ext cx="10153128" cy="1586730"/>
          </a:xfr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Lee las oraciones y </a:t>
            </a:r>
            <a:r>
              <a:rPr lang="es-ES" dirty="0" smtClean="0"/>
              <a:t>marca con un     </a:t>
            </a:r>
            <a:r>
              <a:rPr lang="es-ES" dirty="0"/>
              <a:t>l</a:t>
            </a:r>
            <a:r>
              <a:rPr lang="es-ES" dirty="0" smtClean="0"/>
              <a:t>a </a:t>
            </a:r>
            <a:r>
              <a:rPr lang="es-ES" dirty="0"/>
              <a:t>alternativa que indica lo que hiciste en </a:t>
            </a:r>
            <a:r>
              <a:rPr lang="es-ES" dirty="0" smtClean="0"/>
              <a:t>las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actividades anteriores.</a:t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2700" dirty="0"/>
              <a:t/>
            </a:r>
            <a:br>
              <a:rPr lang="es-ES" sz="2700" dirty="0"/>
            </a:br>
            <a:endParaRPr lang="es-ES" sz="2700" dirty="0"/>
          </a:p>
        </p:txBody>
      </p:sp>
      <p:pic>
        <p:nvPicPr>
          <p:cNvPr id="4" name="Imagen 3" descr="Las consonantes | APRENDAMOS EL ABECEDARI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00018"/>
            <a:ext cx="432048" cy="43204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197932" y="2056055"/>
            <a:ext cx="4248472" cy="2508624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un organizador con                     información que esta                                        en el texto.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ángulo redondeado 5"/>
          <p:cNvSpPr/>
          <p:nvPr/>
        </p:nvSpPr>
        <p:spPr>
          <a:xfrm>
            <a:off x="7320136" y="2072681"/>
            <a:ext cx="4320480" cy="2508624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un organizador con información que interprete de un texto.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560496" y="2374849"/>
            <a:ext cx="1224136" cy="1160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94276" y="2305355"/>
            <a:ext cx="1224136" cy="11604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1559496" y="4980872"/>
            <a:ext cx="8928992" cy="172819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Recuerda que </a:t>
            </a:r>
            <a:r>
              <a:rPr lang="es-ES" sz="2000" b="1" dirty="0" smtClean="0">
                <a:solidFill>
                  <a:srgbClr val="FF0000"/>
                </a:solidFill>
              </a:rPr>
              <a:t>la información explícita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aquella que se encuentra de manera </a:t>
            </a:r>
            <a:r>
              <a:rPr lang="es-ES" sz="2000" b="1" dirty="0" smtClean="0">
                <a:solidFill>
                  <a:srgbClr val="FF0000"/>
                </a:solidFill>
              </a:rPr>
              <a:t>clara </a:t>
            </a:r>
            <a:r>
              <a:rPr lang="es-ES" sz="2000" b="1" dirty="0" smtClean="0">
                <a:solidFill>
                  <a:schemeClr val="tx1"/>
                </a:solidFill>
              </a:rPr>
              <a:t>y</a:t>
            </a:r>
            <a:r>
              <a:rPr lang="es-ES" sz="2000" b="1" dirty="0" smtClean="0">
                <a:solidFill>
                  <a:srgbClr val="FF0000"/>
                </a:solidFill>
              </a:rPr>
              <a:t> directa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el </a:t>
            </a:r>
            <a:r>
              <a:rPr lang="es-ES" sz="2000" b="1" dirty="0" smtClean="0">
                <a:solidFill>
                  <a:srgbClr val="FF0000"/>
                </a:solidFill>
              </a:rPr>
              <a:t>texto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Esta información es la que te permite realizar tareas determinadas tales como responder preguntas, completar organizadores y fichas, entre otras.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derecha 5"/>
          <p:cNvSpPr/>
          <p:nvPr/>
        </p:nvSpPr>
        <p:spPr>
          <a:xfrm>
            <a:off x="2639616" y="4653136"/>
            <a:ext cx="6480720" cy="1296144"/>
          </a:xfrm>
          <a:prstGeom prst="rightArrow">
            <a:avLst/>
          </a:prstGeom>
          <a:solidFill>
            <a:schemeClr val="accent3"/>
          </a:solidFill>
          <a:ln w="5715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Leamos el fábula…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Onda 1"/>
          <p:cNvSpPr/>
          <p:nvPr/>
        </p:nvSpPr>
        <p:spPr>
          <a:xfrm>
            <a:off x="1127448" y="260648"/>
            <a:ext cx="9505056" cy="3672408"/>
          </a:xfrm>
          <a:prstGeom prst="wave">
            <a:avLst/>
          </a:prstGeom>
          <a:solidFill>
            <a:srgbClr val="FFFFCC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información 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explícita </a:t>
            </a: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aquella que localizas en un texto, ya que está escrita y aparece en las imágenes. </a:t>
            </a:r>
          </a:p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 necesario que la distingas y logres interpretar, que es tener una versión personal de lo que sucede en el texto.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9430697" cy="936104"/>
          </a:xfr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5400" cap="none" dirty="0" smtClean="0"/>
              <a:t>El gusano y la araña</a:t>
            </a:r>
            <a:endParaRPr lang="es-ES" sz="5400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9336" y="1268760"/>
            <a:ext cx="5760640" cy="4968552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cap="none" dirty="0" smtClean="0">
                <a:solidFill>
                  <a:srgbClr val="FF0000"/>
                </a:solidFill>
              </a:rPr>
              <a:t>	U</a:t>
            </a:r>
            <a:r>
              <a:rPr lang="es-ES" sz="3600" cap="none" dirty="0" smtClean="0"/>
              <a:t>na mañana en el bosque el gusano y la araña se encontraban sobre la rama de un árbol.</a:t>
            </a:r>
          </a:p>
          <a:p>
            <a:pPr marL="0" indent="0">
              <a:buNone/>
            </a:pPr>
            <a:r>
              <a:rPr lang="es-ES" sz="3600" cap="none" dirty="0" smtClean="0">
                <a:solidFill>
                  <a:prstClr val="black"/>
                </a:solidFill>
              </a:rPr>
              <a:t>	</a:t>
            </a:r>
            <a:r>
              <a:rPr lang="es-ES" sz="3600" b="1" cap="none" dirty="0" smtClean="0">
                <a:solidFill>
                  <a:srgbClr val="FF0000"/>
                </a:solidFill>
              </a:rPr>
              <a:t>E</a:t>
            </a:r>
            <a:r>
              <a:rPr lang="es-ES" sz="3600" cap="none" dirty="0" smtClean="0">
                <a:solidFill>
                  <a:prstClr val="black"/>
                </a:solidFill>
              </a:rPr>
              <a:t>l </a:t>
            </a:r>
            <a:r>
              <a:rPr lang="es-ES" sz="3600" cap="none" dirty="0">
                <a:solidFill>
                  <a:prstClr val="black"/>
                </a:solidFill>
              </a:rPr>
              <a:t>gusano que era muy tranquilo, trabajaba en su capullo lentamente</a:t>
            </a:r>
            <a:r>
              <a:rPr lang="es-ES" sz="3600" cap="none" dirty="0" smtClean="0">
                <a:solidFill>
                  <a:prstClr val="black"/>
                </a:solidFill>
              </a:rPr>
              <a:t>. Al mismo </a:t>
            </a:r>
            <a:endParaRPr lang="es-ES" sz="3600" cap="none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6023992" y="1268760"/>
            <a:ext cx="6023992" cy="4968552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buClr>
                <a:prstClr val="black"/>
              </a:buClr>
              <a:buNone/>
            </a:pPr>
            <a:endParaRPr lang="es-ES" sz="3600" cap="none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endParaRPr lang="es-ES" sz="3600" cap="none" dirty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endParaRPr lang="es-ES" sz="3600" cap="none" dirty="0" smtClean="0">
              <a:solidFill>
                <a:prstClr val="black"/>
              </a:solidFill>
            </a:endParaRPr>
          </a:p>
          <a:p>
            <a:pPr marL="0" lvl="0" indent="0">
              <a:buClr>
                <a:prstClr val="black"/>
              </a:buClr>
              <a:buNone/>
            </a:pPr>
            <a:r>
              <a:rPr lang="es-ES" sz="3600" cap="none" dirty="0" smtClean="0">
                <a:solidFill>
                  <a:prstClr val="black"/>
                </a:solidFill>
              </a:rPr>
              <a:t>tiempo </a:t>
            </a:r>
            <a:r>
              <a:rPr lang="es-ES" sz="3600" cap="none" dirty="0">
                <a:solidFill>
                  <a:prstClr val="black"/>
                </a:solidFill>
              </a:rPr>
              <a:t>la araña, que era muy apurona, tejía rápidamente su </a:t>
            </a:r>
            <a:r>
              <a:rPr lang="es-ES" sz="3600" cap="none" dirty="0" smtClean="0">
                <a:solidFill>
                  <a:prstClr val="black"/>
                </a:solidFill>
              </a:rPr>
              <a:t>tela mientras </a:t>
            </a:r>
            <a:r>
              <a:rPr lang="es-ES" sz="3600" cap="none" dirty="0">
                <a:solidFill>
                  <a:prstClr val="black"/>
                </a:solidFill>
              </a:rPr>
              <a:t>muy </a:t>
            </a:r>
            <a:r>
              <a:rPr lang="es-ES" sz="3600" b="1" cap="none" dirty="0">
                <a:solidFill>
                  <a:srgbClr val="FF0000"/>
                </a:solidFill>
              </a:rPr>
              <a:t>presumida</a:t>
            </a:r>
            <a:r>
              <a:rPr lang="es-ES" sz="3600" cap="none" dirty="0">
                <a:solidFill>
                  <a:srgbClr val="FF0000"/>
                </a:solidFill>
              </a:rPr>
              <a:t> </a:t>
            </a:r>
            <a:r>
              <a:rPr lang="es-ES" sz="3600" cap="none" dirty="0">
                <a:solidFill>
                  <a:prstClr val="black">
                    <a:lumMod val="95000"/>
                    <a:lumOff val="5000"/>
                  </a:prstClr>
                </a:solidFill>
              </a:rPr>
              <a:t>le decía al gusano</a:t>
            </a:r>
            <a:r>
              <a:rPr lang="es-ES" sz="3600" cap="none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: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943872" y="6093296"/>
            <a:ext cx="1944216" cy="6480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HAZ CLICK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 rot="559887">
            <a:off x="7339608" y="1533338"/>
            <a:ext cx="3392760" cy="1584176"/>
          </a:xfrm>
          <a:prstGeom prst="roundRect">
            <a:avLst/>
          </a:prstGeom>
          <a:solidFill>
            <a:schemeClr val="accent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</a:rPr>
              <a:t>Mientras lees</a:t>
            </a:r>
            <a:r>
              <a:rPr lang="es-ES" sz="2000" dirty="0" smtClean="0">
                <a:solidFill>
                  <a:schemeClr val="tx1"/>
                </a:solidFill>
              </a:rPr>
              <a:t>, subraya lo que se dice de cada personaje y las acciones que realizan. 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79376" y="476672"/>
            <a:ext cx="5540424" cy="5760640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cap="none" dirty="0"/>
              <a:t>-¡</a:t>
            </a:r>
            <a:r>
              <a:rPr lang="es-ES" sz="3600" b="1" cap="none" dirty="0">
                <a:solidFill>
                  <a:srgbClr val="FF0000"/>
                </a:solidFill>
              </a:rPr>
              <a:t>E</a:t>
            </a:r>
            <a:r>
              <a:rPr lang="es-ES" sz="3600" cap="none" dirty="0"/>
              <a:t>res muy lento! por qué mejor no aprendes de mí. </a:t>
            </a:r>
            <a:r>
              <a:rPr lang="es-ES" sz="3600" cap="none" dirty="0" smtClean="0"/>
              <a:t>Has empezado </a:t>
            </a:r>
            <a:r>
              <a:rPr lang="es-ES" sz="3600" cap="none" dirty="0"/>
              <a:t>hace mucho </a:t>
            </a:r>
            <a:r>
              <a:rPr lang="es-ES" sz="3600" cap="none" dirty="0" smtClean="0"/>
              <a:t>tiempo y aún no terminas, en cambio yo comencé hace un rato y mi tela ya está terminada.</a:t>
            </a:r>
          </a:p>
          <a:p>
            <a:pPr marL="0" indent="0">
              <a:buNone/>
            </a:pPr>
            <a:r>
              <a:rPr lang="es-ES" sz="3600" cap="none" dirty="0" smtClean="0"/>
              <a:t>	</a:t>
            </a:r>
            <a:r>
              <a:rPr lang="es-ES" sz="3600" b="1" cap="none" dirty="0" smtClean="0">
                <a:solidFill>
                  <a:srgbClr val="FF0000"/>
                </a:solidFill>
              </a:rPr>
              <a:t>E</a:t>
            </a:r>
            <a:r>
              <a:rPr lang="es-ES" sz="3600" cap="none" dirty="0" smtClean="0"/>
              <a:t>l </a:t>
            </a:r>
            <a:r>
              <a:rPr lang="es-ES" sz="3600" cap="none" dirty="0"/>
              <a:t>gusano, que era muy </a:t>
            </a:r>
            <a:endParaRPr lang="es-ES" sz="3600" cap="none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6168008" y="476672"/>
            <a:ext cx="5697016" cy="5760640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600" cap="none" dirty="0" smtClean="0"/>
              <a:t>amable, le respondió: -Amiga mía, es mejor tener paciencia y esforzarse para que el trabajo resulte. Estoy seguro de que la seda de mi capullo será fuerte y resistirá por mucho tiempo. Pero si te apresuras y no te concentras en tu trabajo, tu tela resultará  </a:t>
            </a:r>
            <a:endParaRPr lang="es-ES" sz="3600" b="1" cap="none" dirty="0" smtClean="0">
              <a:solidFill>
                <a:srgbClr val="FF0000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943872" y="6093296"/>
            <a:ext cx="1944216" cy="6480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HAZ CLICK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1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35360" y="504218"/>
            <a:ext cx="5832648" cy="5760640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cap="none" dirty="0" smtClean="0">
                <a:solidFill>
                  <a:srgbClr val="FF0000"/>
                </a:solidFill>
              </a:rPr>
              <a:t>débil 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se romperá con facilidad.</a:t>
            </a:r>
          </a:p>
          <a:p>
            <a:pPr marL="0" indent="0">
              <a:buNone/>
            </a:pPr>
            <a:r>
              <a:rPr lang="es-ES" sz="3600" b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s-ES" sz="3600" b="1" cap="none" dirty="0" smtClean="0">
                <a:solidFill>
                  <a:srgbClr val="FF0000"/>
                </a:solidFill>
              </a:rPr>
              <a:t>F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ue en ese momento, cuando una </a:t>
            </a:r>
            <a:r>
              <a:rPr lang="es-ES" sz="3600" b="1" cap="none" dirty="0" smtClean="0">
                <a:solidFill>
                  <a:srgbClr val="FF0000"/>
                </a:solidFill>
              </a:rPr>
              <a:t>ráfaga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viento pasó dejando destruida la tela de la araña, pero el capullo del gusano se mantuvo intacto. </a:t>
            </a:r>
            <a:endParaRPr lang="es-ES" sz="3600" cap="none" dirty="0" smtClean="0">
              <a:solidFill>
                <a:srgbClr val="FF000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>
          <a:xfrm>
            <a:off x="6312024" y="495090"/>
            <a:ext cx="5697016" cy="5760640"/>
          </a:xfr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s-ES" sz="3600" b="1" cap="none" dirty="0" smtClean="0">
                <a:solidFill>
                  <a:srgbClr val="FF0000"/>
                </a:solidFill>
              </a:rPr>
              <a:t>D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esa manera la </a:t>
            </a:r>
            <a:r>
              <a:rPr lang="es-ES" sz="3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araña aprendió que es mejor hacer 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 cosas </a:t>
            </a:r>
            <a:r>
              <a:rPr lang="es-ES" sz="3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</a:t>
            </a:r>
            <a:r>
              <a:rPr lang="es-ES" sz="36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paciencia </a:t>
            </a:r>
            <a:r>
              <a:rPr lang="es-ES" sz="3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 apurarse por terminar rápido.</a:t>
            </a:r>
          </a:p>
          <a:p>
            <a:pPr marL="0" indent="0" algn="r">
              <a:buNone/>
            </a:pPr>
            <a:endParaRPr lang="es-ES" cap="non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es-ES" cap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Tomás </a:t>
            </a:r>
            <a:r>
              <a:rPr lang="es-E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s-ES" cap="non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lriarce</a:t>
            </a:r>
            <a:endParaRPr lang="es-ES" cap="non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es-ES" cap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(adaptación)</a:t>
            </a:r>
            <a:endParaRPr lang="es-ES" cap="non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4943872" y="6093296"/>
            <a:ext cx="1944216" cy="64807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HAZ CLICK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85443" y="628909"/>
            <a:ext cx="10570603" cy="1861920"/>
          </a:xfrm>
          <a:solidFill>
            <a:srgbClr val="FFFFCC"/>
          </a:solidFill>
          <a:ln w="5715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ES" sz="2700" cap="none" dirty="0"/>
              <a:t>P</a:t>
            </a:r>
            <a:r>
              <a:rPr lang="es-ES" sz="2700" cap="none" dirty="0" smtClean="0"/>
              <a:t>ara comprender mejor la fábula, realiza las siguientes actividades de vocabulario.</a:t>
            </a:r>
            <a:br>
              <a:rPr lang="es-ES" sz="2700" cap="none" dirty="0" smtClean="0"/>
            </a:br>
            <a:r>
              <a:rPr lang="es-ES" sz="2700" cap="none" dirty="0" smtClean="0"/>
              <a:t>lee las partes donde se encuentran estas palabras destacadas y únelas a la</a:t>
            </a:r>
            <a:br>
              <a:rPr lang="es-ES" sz="2700" cap="none" dirty="0" smtClean="0"/>
            </a:br>
            <a:r>
              <a:rPr lang="es-ES" sz="2700" cap="none" dirty="0" smtClean="0"/>
              <a:t>definición que les corresponde.</a:t>
            </a:r>
            <a:endParaRPr lang="es-ES" sz="2700" cap="none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85443" y="314449"/>
            <a:ext cx="4490477" cy="56541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 smtClean="0"/>
              <a:t>TRABAJO CON PALABRAS</a:t>
            </a:r>
            <a:endParaRPr lang="es-ES" sz="2700" dirty="0"/>
          </a:p>
        </p:txBody>
      </p:sp>
      <p:sp>
        <p:nvSpPr>
          <p:cNvPr id="11" name="Rectángulo redondeado 5"/>
          <p:cNvSpPr/>
          <p:nvPr/>
        </p:nvSpPr>
        <p:spPr>
          <a:xfrm>
            <a:off x="885443" y="2791974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Presumida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ángulo redondeado 5"/>
          <p:cNvSpPr/>
          <p:nvPr/>
        </p:nvSpPr>
        <p:spPr>
          <a:xfrm>
            <a:off x="1415480" y="4076468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Débil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ángulo redondeado 5"/>
          <p:cNvSpPr/>
          <p:nvPr/>
        </p:nvSpPr>
        <p:spPr>
          <a:xfrm>
            <a:off x="1617751" y="5671616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Ráfaga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ángulo redondeado 5"/>
          <p:cNvSpPr/>
          <p:nvPr/>
        </p:nvSpPr>
        <p:spPr>
          <a:xfrm>
            <a:off x="8448307" y="2805288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tiene poca fuerza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ángulo redondeado 5"/>
          <p:cNvSpPr/>
          <p:nvPr/>
        </p:nvSpPr>
        <p:spPr>
          <a:xfrm>
            <a:off x="7752184" y="4060644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Viento fuerte, repentino y de corta duración. 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ángulo redondeado 5"/>
          <p:cNvSpPr/>
          <p:nvPr/>
        </p:nvSpPr>
        <p:spPr>
          <a:xfrm>
            <a:off x="6528048" y="5671616"/>
            <a:ext cx="3025860" cy="940897"/>
          </a:xfrm>
          <a:custGeom>
            <a:avLst/>
            <a:gdLst>
              <a:gd name="connsiteX0" fmla="*/ 0 w 4248472"/>
              <a:gd name="connsiteY0" fmla="*/ 374110 h 2160240"/>
              <a:gd name="connsiteX1" fmla="*/ 374110 w 4248472"/>
              <a:gd name="connsiteY1" fmla="*/ 0 h 2160240"/>
              <a:gd name="connsiteX2" fmla="*/ 3874362 w 4248472"/>
              <a:gd name="connsiteY2" fmla="*/ 0 h 2160240"/>
              <a:gd name="connsiteX3" fmla="*/ 4248472 w 4248472"/>
              <a:gd name="connsiteY3" fmla="*/ 374110 h 2160240"/>
              <a:gd name="connsiteX4" fmla="*/ 4248472 w 4248472"/>
              <a:gd name="connsiteY4" fmla="*/ 1786130 h 2160240"/>
              <a:gd name="connsiteX5" fmla="*/ 3874362 w 4248472"/>
              <a:gd name="connsiteY5" fmla="*/ 2160240 h 2160240"/>
              <a:gd name="connsiteX6" fmla="*/ 374110 w 4248472"/>
              <a:gd name="connsiteY6" fmla="*/ 2160240 h 2160240"/>
              <a:gd name="connsiteX7" fmla="*/ 0 w 4248472"/>
              <a:gd name="connsiteY7" fmla="*/ 1786130 h 2160240"/>
              <a:gd name="connsiteX8" fmla="*/ 0 w 4248472"/>
              <a:gd name="connsiteY8" fmla="*/ 374110 h 2160240"/>
              <a:gd name="connsiteX0" fmla="*/ 0 w 4248472"/>
              <a:gd name="connsiteY0" fmla="*/ 627329 h 2413459"/>
              <a:gd name="connsiteX1" fmla="*/ 374110 w 4248472"/>
              <a:gd name="connsiteY1" fmla="*/ 0 h 2413459"/>
              <a:gd name="connsiteX2" fmla="*/ 3874362 w 4248472"/>
              <a:gd name="connsiteY2" fmla="*/ 253219 h 2413459"/>
              <a:gd name="connsiteX3" fmla="*/ 4248472 w 4248472"/>
              <a:gd name="connsiteY3" fmla="*/ 627329 h 2413459"/>
              <a:gd name="connsiteX4" fmla="*/ 4248472 w 4248472"/>
              <a:gd name="connsiteY4" fmla="*/ 2039349 h 2413459"/>
              <a:gd name="connsiteX5" fmla="*/ 3874362 w 4248472"/>
              <a:gd name="connsiteY5" fmla="*/ 2413459 h 2413459"/>
              <a:gd name="connsiteX6" fmla="*/ 374110 w 4248472"/>
              <a:gd name="connsiteY6" fmla="*/ 2413459 h 2413459"/>
              <a:gd name="connsiteX7" fmla="*/ 0 w 4248472"/>
              <a:gd name="connsiteY7" fmla="*/ 2039349 h 2413459"/>
              <a:gd name="connsiteX8" fmla="*/ 0 w 4248472"/>
              <a:gd name="connsiteY8" fmla="*/ 627329 h 2413459"/>
              <a:gd name="connsiteX0" fmla="*/ 0 w 4248472"/>
              <a:gd name="connsiteY0" fmla="*/ 683600 h 2469730"/>
              <a:gd name="connsiteX1" fmla="*/ 486652 w 4248472"/>
              <a:gd name="connsiteY1" fmla="*/ 0 h 2469730"/>
              <a:gd name="connsiteX2" fmla="*/ 3874362 w 4248472"/>
              <a:gd name="connsiteY2" fmla="*/ 309490 h 2469730"/>
              <a:gd name="connsiteX3" fmla="*/ 4248472 w 4248472"/>
              <a:gd name="connsiteY3" fmla="*/ 683600 h 2469730"/>
              <a:gd name="connsiteX4" fmla="*/ 4248472 w 4248472"/>
              <a:gd name="connsiteY4" fmla="*/ 2095620 h 2469730"/>
              <a:gd name="connsiteX5" fmla="*/ 3874362 w 4248472"/>
              <a:gd name="connsiteY5" fmla="*/ 2469730 h 2469730"/>
              <a:gd name="connsiteX6" fmla="*/ 374110 w 4248472"/>
              <a:gd name="connsiteY6" fmla="*/ 2469730 h 2469730"/>
              <a:gd name="connsiteX7" fmla="*/ 0 w 4248472"/>
              <a:gd name="connsiteY7" fmla="*/ 2095620 h 2469730"/>
              <a:gd name="connsiteX8" fmla="*/ 0 w 4248472"/>
              <a:gd name="connsiteY8" fmla="*/ 683600 h 2469730"/>
              <a:gd name="connsiteX0" fmla="*/ 0 w 4248472"/>
              <a:gd name="connsiteY0" fmla="*/ 722494 h 2508624"/>
              <a:gd name="connsiteX1" fmla="*/ 486652 w 4248472"/>
              <a:gd name="connsiteY1" fmla="*/ 38894 h 2508624"/>
              <a:gd name="connsiteX2" fmla="*/ 2064249 w 4248472"/>
              <a:gd name="connsiteY2" fmla="*/ 93922 h 2508624"/>
              <a:gd name="connsiteX3" fmla="*/ 3874362 w 4248472"/>
              <a:gd name="connsiteY3" fmla="*/ 348384 h 2508624"/>
              <a:gd name="connsiteX4" fmla="*/ 4248472 w 4248472"/>
              <a:gd name="connsiteY4" fmla="*/ 722494 h 2508624"/>
              <a:gd name="connsiteX5" fmla="*/ 4248472 w 4248472"/>
              <a:gd name="connsiteY5" fmla="*/ 2134514 h 2508624"/>
              <a:gd name="connsiteX6" fmla="*/ 3874362 w 4248472"/>
              <a:gd name="connsiteY6" fmla="*/ 2508624 h 2508624"/>
              <a:gd name="connsiteX7" fmla="*/ 374110 w 4248472"/>
              <a:gd name="connsiteY7" fmla="*/ 2508624 h 2508624"/>
              <a:gd name="connsiteX8" fmla="*/ 0 w 4248472"/>
              <a:gd name="connsiteY8" fmla="*/ 2134514 h 2508624"/>
              <a:gd name="connsiteX9" fmla="*/ 0 w 4248472"/>
              <a:gd name="connsiteY9" fmla="*/ 722494 h 250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8472" h="2508624">
                <a:moveTo>
                  <a:pt x="0" y="722494"/>
                </a:moveTo>
                <a:cubicBezTo>
                  <a:pt x="0" y="515879"/>
                  <a:pt x="280037" y="38894"/>
                  <a:pt x="486652" y="38894"/>
                </a:cubicBezTo>
                <a:cubicBezTo>
                  <a:pt x="828349" y="-54145"/>
                  <a:pt x="1499631" y="42340"/>
                  <a:pt x="2064249" y="93922"/>
                </a:cubicBezTo>
                <a:cubicBezTo>
                  <a:pt x="2628867" y="145504"/>
                  <a:pt x="3507980" y="255345"/>
                  <a:pt x="3874362" y="348384"/>
                </a:cubicBezTo>
                <a:cubicBezTo>
                  <a:pt x="4080977" y="348384"/>
                  <a:pt x="4248472" y="515879"/>
                  <a:pt x="4248472" y="722494"/>
                </a:cubicBezTo>
                <a:lnTo>
                  <a:pt x="4248472" y="2134514"/>
                </a:lnTo>
                <a:cubicBezTo>
                  <a:pt x="4248472" y="2341129"/>
                  <a:pt x="4080977" y="2508624"/>
                  <a:pt x="3874362" y="2508624"/>
                </a:cubicBezTo>
                <a:lnTo>
                  <a:pt x="374110" y="2508624"/>
                </a:lnTo>
                <a:cubicBezTo>
                  <a:pt x="167495" y="2508624"/>
                  <a:pt x="0" y="2341129"/>
                  <a:pt x="0" y="2134514"/>
                </a:cubicBezTo>
                <a:lnTo>
                  <a:pt x="0" y="722494"/>
                </a:ln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piensa que es mejor que los demás.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riángulo isósceles 18"/>
          <p:cNvSpPr/>
          <p:nvPr/>
        </p:nvSpPr>
        <p:spPr>
          <a:xfrm rot="16200000">
            <a:off x="8032392" y="3106043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riángulo isósceles 19"/>
          <p:cNvSpPr/>
          <p:nvPr/>
        </p:nvSpPr>
        <p:spPr>
          <a:xfrm rot="16200000">
            <a:off x="6112133" y="5953426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Triángulo isósceles 20"/>
          <p:cNvSpPr/>
          <p:nvPr/>
        </p:nvSpPr>
        <p:spPr>
          <a:xfrm rot="16200000">
            <a:off x="7332035" y="4342454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riángulo isósceles 21"/>
          <p:cNvSpPr/>
          <p:nvPr/>
        </p:nvSpPr>
        <p:spPr>
          <a:xfrm rot="5400000">
            <a:off x="3872661" y="3095012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riángulo isósceles 22"/>
          <p:cNvSpPr/>
          <p:nvPr/>
        </p:nvSpPr>
        <p:spPr>
          <a:xfrm rot="5400000">
            <a:off x="4432388" y="4358279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riángulo isósceles 23"/>
          <p:cNvSpPr/>
          <p:nvPr/>
        </p:nvSpPr>
        <p:spPr>
          <a:xfrm rot="5400000">
            <a:off x="4604003" y="5947091"/>
            <a:ext cx="454557" cy="37727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http://schemas.microsoft.com/office/infopath/2007/PartnerControls"/>
    <ds:schemaRef ds:uri="a4f35948-e619-41b3-aa29-22878b09cf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3799</TotalTime>
  <Words>650</Words>
  <Application>Microsoft Office PowerPoint</Application>
  <PresentationFormat>Panorámica</PresentationFormat>
  <Paragraphs>83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Tw Cen MT</vt:lpstr>
      <vt:lpstr>Wingdings</vt:lpstr>
      <vt:lpstr>Gota</vt:lpstr>
      <vt:lpstr>Presentación de PowerPoint</vt:lpstr>
      <vt:lpstr>Observa la imagen por un minuto y lee el título de la fábula. A continuación, realiza las actividades propuestas.</vt:lpstr>
      <vt:lpstr>Completa el organizador escribiendo lo que observaste.</vt:lpstr>
      <vt:lpstr>     Lee las oraciones y marca con un     la alternativa que indica lo que hiciste en las actividades anteriores.      </vt:lpstr>
      <vt:lpstr>Presentación de PowerPoint</vt:lpstr>
      <vt:lpstr>El gusano y la araña</vt:lpstr>
      <vt:lpstr>Presentación de PowerPoint</vt:lpstr>
      <vt:lpstr>Presentación de PowerPoint</vt:lpstr>
      <vt:lpstr>Para comprender mejor la fábula, realiza las siguientes actividades de vocabulario. lee las partes donde se encuentran estas palabras destacadas y únelas a la definición que les corresponde.</vt:lpstr>
      <vt:lpstr>Lee las oraciones y marca con un     ( las que utilizan correctamente las palabras destacadas.</vt:lpstr>
      <vt:lpstr>Completa las fichas personales de los personajes escribiendo la información que corresponde a partir de lo que leíste.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imágenes con leyendas</dc:title>
  <cp:keywords/>
  <cp:lastModifiedBy>Docente</cp:lastModifiedBy>
  <cp:revision>64</cp:revision>
  <dcterms:created xsi:type="dcterms:W3CDTF">2020-03-27T14:04:44Z</dcterms:created>
  <dcterms:modified xsi:type="dcterms:W3CDTF">2022-09-21T04:59:12Z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